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8" r:id="rId4"/>
  </p:sldMasterIdLst>
  <p:notesMasterIdLst>
    <p:notesMasterId r:id="rId16"/>
  </p:notesMasterIdLst>
  <p:sldIdLst>
    <p:sldId id="269" r:id="rId5"/>
    <p:sldId id="256" r:id="rId6"/>
    <p:sldId id="257" r:id="rId7"/>
    <p:sldId id="284" r:id="rId8"/>
    <p:sldId id="273" r:id="rId9"/>
    <p:sldId id="260" r:id="rId10"/>
    <p:sldId id="261" r:id="rId11"/>
    <p:sldId id="274" r:id="rId12"/>
    <p:sldId id="265" r:id="rId13"/>
    <p:sldId id="278" r:id="rId14"/>
    <p:sldId id="266" r:id="rId15"/>
  </p:sldIdLst>
  <p:sldSz cx="10080625" cy="7559675"/>
  <p:notesSz cx="6858000" cy="9199563"/>
  <p:defaultTextStyle>
    <a:defPPr>
      <a:defRPr lang="en-GB"/>
    </a:defPPr>
    <a:lvl1pPr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0168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46046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861924" indent="-214290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077801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78">
          <p15:clr>
            <a:srgbClr val="A4A3A4"/>
          </p15:clr>
        </p15:guide>
        <p15:guide id="2" pos="19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478"/>
        <p:guide pos="19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995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4925" y="884238"/>
            <a:ext cx="4244975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1393" y="4376452"/>
            <a:ext cx="4738097" cy="35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514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91005" y="883759"/>
            <a:ext cx="4475990" cy="3183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76451"/>
            <a:ext cx="4739537" cy="3535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91005" y="883759"/>
            <a:ext cx="4475990" cy="3183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76451"/>
            <a:ext cx="4739537" cy="3535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91005" y="883759"/>
            <a:ext cx="4475990" cy="3183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6553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76451"/>
            <a:ext cx="4739537" cy="3535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91005" y="883759"/>
            <a:ext cx="4475990" cy="3183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76451"/>
            <a:ext cx="4739537" cy="3535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91005" y="883759"/>
            <a:ext cx="4475990" cy="3183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76451"/>
            <a:ext cx="4739537" cy="3535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191005" y="883759"/>
            <a:ext cx="4475990" cy="3183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675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76451"/>
            <a:ext cx="4739537" cy="3535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91005" y="883759"/>
            <a:ext cx="4475990" cy="3183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76451"/>
            <a:ext cx="4739537" cy="3535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91005" y="883759"/>
            <a:ext cx="4475990" cy="3183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440" tIns="40220" rIns="80440" bIns="40220" anchor="ctr"/>
          <a:lstStyle/>
          <a:p>
            <a:endParaRPr lang="en-CA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76451"/>
            <a:ext cx="4739537" cy="3535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151" y="3443852"/>
            <a:ext cx="7140443" cy="2109989"/>
          </a:xfrm>
        </p:spPr>
        <p:txBody>
          <a:bodyPr vert="horz" lIns="50397" tIns="0" rIns="50397" bIns="0" rtlCol="0" anchor="b" anchorCtr="0">
            <a:noAutofit/>
          </a:bodyPr>
          <a:lstStyle>
            <a:lvl1pPr algn="l" defTabSz="1007943" rtl="0" eaLnBrk="1" latinLnBrk="0" hangingPunct="1">
              <a:lnSpc>
                <a:spcPts val="5512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151" y="5574000"/>
            <a:ext cx="7140443" cy="1294215"/>
          </a:xfrm>
        </p:spPr>
        <p:txBody>
          <a:bodyPr vert="horz" lIns="100794" tIns="0" rIns="50397" bIns="0" rtlCol="0">
            <a:normAutofit/>
          </a:bodyPr>
          <a:lstStyle>
            <a:lvl1pPr marL="0" indent="0" algn="l" defTabSz="1007943" rtl="0" eaLnBrk="1" latinLnBrk="0" hangingPunct="1">
              <a:lnSpc>
                <a:spcPts val="2866"/>
              </a:lnSpc>
              <a:spcBef>
                <a:spcPts val="0"/>
              </a:spcBef>
              <a:buSzPct val="90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6944821"/>
            <a:ext cx="2187496" cy="302387"/>
          </a:xfrm>
        </p:spPr>
        <p:txBody>
          <a:bodyPr vert="horz" lIns="100794" tIns="50397" rIns="100794" bIns="50397" rtlCol="0" anchor="ctr"/>
          <a:lstStyle>
            <a:lvl1pPr marL="0" algn="l" defTabSz="1007943" rtl="0" eaLnBrk="1" latinLnBrk="0" hangingPunct="1">
              <a:defRPr sz="12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4910" y="6944821"/>
            <a:ext cx="4203621" cy="302387"/>
          </a:xfrm>
        </p:spPr>
        <p:txBody>
          <a:bodyPr vert="horz" lIns="100794" tIns="50397" rIns="100794" bIns="50397" rtlCol="0" anchor="ctr"/>
          <a:lstStyle>
            <a:lvl1pPr marL="0" algn="l" defTabSz="1007943" rtl="0" eaLnBrk="1" latinLnBrk="0" hangingPunct="1">
              <a:defRPr sz="12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2966" y="6944821"/>
            <a:ext cx="756047" cy="302387"/>
          </a:xfrm>
        </p:spPr>
        <p:txBody>
          <a:bodyPr vert="horz" lIns="100794" tIns="50397" rIns="100794" bIns="50397" rtlCol="0" anchor="ctr"/>
          <a:lstStyle>
            <a:lvl1pPr marL="0" algn="r" defTabSz="1007943" rtl="0" eaLnBrk="1" latinLnBrk="0" hangingPunct="1">
              <a:defRPr sz="12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A89755B-7603-4472-B686-7DBA936274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5120957" y="1912668"/>
            <a:ext cx="3931444" cy="211670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tabLst/>
              <a:defRPr sz="2000"/>
            </a:lvl6pPr>
            <a:lvl7pPr marL="2525108" indent="-379729">
              <a:tabLst/>
              <a:defRPr sz="2000"/>
            </a:lvl7pPr>
            <a:lvl8pPr marL="2525108" indent="-379729">
              <a:tabLst/>
              <a:defRPr sz="2000"/>
            </a:lvl8pPr>
            <a:lvl9pPr marL="2525108" indent="-379729">
              <a:tabLst/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5120957" y="4267017"/>
            <a:ext cx="3931444" cy="211670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defRPr sz="2000"/>
            </a:lvl6pPr>
            <a:lvl7pPr marL="2525108" indent="-379729">
              <a:defRPr sz="2000"/>
            </a:lvl7pPr>
            <a:lvl8pPr marL="2525108" indent="-379729">
              <a:defRPr sz="2000"/>
            </a:lvl8pPr>
            <a:lvl9pPr marL="2525108" indent="-379729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08062" y="1912670"/>
            <a:ext cx="3931444" cy="447105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defRPr sz="2000"/>
            </a:lvl6pPr>
            <a:lvl7pPr marL="2525108" indent="-379729">
              <a:defRPr sz="2000"/>
            </a:lvl7pPr>
            <a:lvl8pPr marL="2525108" indent="-379729">
              <a:defRPr sz="2000"/>
            </a:lvl8pPr>
            <a:lvl9pPr marL="2525108" indent="-379729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2" y="1912668"/>
            <a:ext cx="3931444" cy="211670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defRPr sz="2000"/>
            </a:lvl6pPr>
            <a:lvl7pPr marL="2525108" indent="-379729">
              <a:defRPr sz="2000"/>
            </a:lvl7pPr>
            <a:lvl8pPr marL="2525108" indent="-379729">
              <a:defRPr sz="2000"/>
            </a:lvl8pPr>
            <a:lvl9pPr marL="2525108" indent="-379729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08062" y="4267017"/>
            <a:ext cx="3931444" cy="211670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defRPr sz="2000"/>
            </a:lvl6pPr>
            <a:lvl7pPr marL="2525108" indent="-379729">
              <a:defRPr sz="2000"/>
            </a:lvl7pPr>
            <a:lvl8pPr marL="2525108" indent="-379729">
              <a:defRPr sz="2000"/>
            </a:lvl8pPr>
            <a:lvl9pPr marL="2525108" indent="-379729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5120957" y="1912668"/>
            <a:ext cx="3931444" cy="211670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defRPr sz="2000"/>
            </a:lvl6pPr>
            <a:lvl7pPr marL="2525108" indent="-379729">
              <a:defRPr sz="2000"/>
            </a:lvl7pPr>
            <a:lvl8pPr marL="2525108" indent="-379729">
              <a:defRPr sz="2000"/>
            </a:lvl8pPr>
            <a:lvl9pPr marL="2525108" indent="-379729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5120957" y="4267017"/>
            <a:ext cx="3931444" cy="211670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defRPr sz="2000"/>
            </a:lvl6pPr>
            <a:lvl7pPr marL="2525108" indent="-379729">
              <a:defRPr sz="2000"/>
            </a:lvl7pPr>
            <a:lvl8pPr marL="2525108" indent="-379729">
              <a:defRPr sz="2000"/>
            </a:lvl8pPr>
            <a:lvl9pPr marL="2525108" indent="-379729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B517-9892-4B17-A5DB-90FC5A0584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4514-060D-43BF-B7C2-861741BFDA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1862965"/>
            <a:ext cx="3928994" cy="1280945"/>
          </a:xfrm>
        </p:spPr>
        <p:txBody>
          <a:bodyPr tIns="0" bIns="0" anchor="b"/>
          <a:lstStyle>
            <a:lvl1pPr algn="l">
              <a:lnSpc>
                <a:spcPts val="5071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19" y="406192"/>
            <a:ext cx="3931444" cy="620327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 marL="2525108" indent="-379729">
              <a:defRPr sz="2200"/>
            </a:lvl7pPr>
            <a:lvl8pPr marL="2525108" indent="-379729">
              <a:defRPr sz="2200"/>
            </a:lvl8pPr>
            <a:lvl9pPr marL="2525108" indent="-379729">
              <a:defRPr sz="2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0" y="3159268"/>
            <a:ext cx="3928994" cy="2384495"/>
          </a:xfrm>
        </p:spPr>
        <p:txBody>
          <a:bodyPr/>
          <a:lstStyle>
            <a:lvl1pPr marL="0" indent="0">
              <a:spcBef>
                <a:spcPts val="661"/>
              </a:spcBef>
              <a:buNone/>
              <a:defRPr sz="22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954-C426-497F-9954-0C2010B17D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496" y="1679928"/>
            <a:ext cx="3931444" cy="1280945"/>
          </a:xfrm>
        </p:spPr>
        <p:txBody>
          <a:bodyPr tIns="0" bIns="0" anchor="b"/>
          <a:lstStyle>
            <a:lvl1pPr algn="l">
              <a:lnSpc>
                <a:spcPts val="5071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1494" y="2976231"/>
            <a:ext cx="3931444" cy="2384495"/>
          </a:xfrm>
        </p:spPr>
        <p:txBody>
          <a:bodyPr/>
          <a:lstStyle>
            <a:lvl1pPr marL="0" indent="0">
              <a:spcBef>
                <a:spcPts val="661"/>
              </a:spcBef>
              <a:buNone/>
              <a:defRPr sz="22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5A91-3452-4B0B-993B-97EBDE13E7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93460" y="557385"/>
            <a:ext cx="4245377" cy="6080671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91638" y="735862"/>
            <a:ext cx="3823961" cy="564905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45511" y="3881028"/>
            <a:ext cx="4506763" cy="3335627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541357" y="4059362"/>
            <a:ext cx="4083523" cy="29730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86841" y="265940"/>
            <a:ext cx="4506763" cy="3335627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82686" y="444274"/>
            <a:ext cx="4083523" cy="29730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963" y="1679928"/>
            <a:ext cx="3931444" cy="1280945"/>
          </a:xfrm>
        </p:spPr>
        <p:txBody>
          <a:bodyPr tIns="0" bIns="0" anchor="b"/>
          <a:lstStyle>
            <a:lvl1pPr algn="l">
              <a:lnSpc>
                <a:spcPts val="5071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6961" y="2976231"/>
            <a:ext cx="3931444" cy="2384495"/>
          </a:xfrm>
        </p:spPr>
        <p:txBody>
          <a:bodyPr/>
          <a:lstStyle>
            <a:lvl1pPr marL="0" indent="0">
              <a:spcBef>
                <a:spcPts val="661"/>
              </a:spcBef>
              <a:buNone/>
              <a:defRPr sz="22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147321"/>
            <a:ext cx="8064500" cy="1280945"/>
          </a:xfrm>
        </p:spPr>
        <p:txBody>
          <a:bodyPr tIns="0" bIns="0" anchor="b"/>
          <a:lstStyle>
            <a:lvl1pPr algn="l">
              <a:lnSpc>
                <a:spcPts val="5071"/>
              </a:lnSpc>
              <a:defRPr sz="40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270216" y="417887"/>
            <a:ext cx="5546689" cy="379561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5433019"/>
            <a:ext cx="8064500" cy="1089054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478438" y="622327"/>
            <a:ext cx="5130245" cy="338673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147321"/>
            <a:ext cx="8064500" cy="1280945"/>
          </a:xfrm>
        </p:spPr>
        <p:txBody>
          <a:bodyPr tIns="0" bIns="0" anchor="b"/>
          <a:lstStyle>
            <a:lvl1pPr algn="l">
              <a:lnSpc>
                <a:spcPts val="5071"/>
              </a:lnSpc>
              <a:defRPr sz="40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25332" y="128274"/>
            <a:ext cx="4375613" cy="4084473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29794" y="336204"/>
            <a:ext cx="3967047" cy="367537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592152" y="356203"/>
            <a:ext cx="5283611" cy="3795614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780675" y="559610"/>
            <a:ext cx="4886920" cy="338673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5430120"/>
            <a:ext cx="8064500" cy="109195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2F8-7B8A-41A7-BE2F-CEC3D4EE1A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C55A-CB6C-40A0-B919-A2C4EC4A41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5205" y="496980"/>
            <a:ext cx="932748" cy="5905996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496980"/>
            <a:ext cx="6552406" cy="590599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2697-97A2-43AD-A659-A77D65C96F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37164" y="3527848"/>
            <a:ext cx="8843458" cy="2435895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521" y="4225278"/>
            <a:ext cx="5208323" cy="1333761"/>
          </a:xfrm>
        </p:spPr>
        <p:txBody>
          <a:bodyPr lIns="50397" tIns="0" rIns="50397" bIns="0" anchor="b" anchorCtr="0">
            <a:noAutofit/>
          </a:bodyPr>
          <a:lstStyle>
            <a:lvl1pPr algn="l">
              <a:lnSpc>
                <a:spcPts val="5512"/>
              </a:lnSpc>
              <a:defRPr sz="51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6521" y="5574306"/>
            <a:ext cx="5208323" cy="1274922"/>
          </a:xfrm>
        </p:spPr>
        <p:txBody>
          <a:bodyPr lIns="100794" tIns="0" rIns="50397" bIns="0">
            <a:normAutofit/>
          </a:bodyPr>
          <a:lstStyle>
            <a:lvl1pPr marL="0" indent="0" algn="l">
              <a:lnSpc>
                <a:spcPts val="2866"/>
              </a:lnSpc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6943199"/>
            <a:ext cx="2184135" cy="300987"/>
          </a:xfrm>
        </p:spPr>
        <p:txBody>
          <a:bodyPr/>
          <a:lstStyle>
            <a:lvl1pPr algn="l">
              <a:defRPr sz="1200">
                <a:latin typeface="Rockwell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271" y="6943199"/>
            <a:ext cx="4200260" cy="300987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1430" y="6958244"/>
            <a:ext cx="756047" cy="29221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419097"/>
            <a:ext cx="8568531" cy="1501435"/>
          </a:xfrm>
        </p:spPr>
        <p:txBody>
          <a:bodyPr vert="horz" lIns="50397" tIns="0" rIns="50397" bIns="0" rtlCol="0" anchor="b" anchorCtr="0">
            <a:noAutofit/>
          </a:bodyPr>
          <a:lstStyle>
            <a:lvl1pPr algn="l" defTabSz="1007943" rtl="0" eaLnBrk="1" latinLnBrk="0" hangingPunct="1">
              <a:lnSpc>
                <a:spcPts val="5512"/>
              </a:lnSpc>
              <a:spcBef>
                <a:spcPct val="0"/>
              </a:spcBef>
              <a:buNone/>
              <a:defRPr sz="51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3920952"/>
            <a:ext cx="8568531" cy="1088593"/>
          </a:xfrm>
        </p:spPr>
        <p:txBody>
          <a:bodyPr vert="horz" lIns="100794" tIns="0" rIns="50397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007943" rtl="0" eaLnBrk="1" latinLnBrk="0" hangingPunct="1">
              <a:spcBef>
                <a:spcPts val="2205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1B95-136B-41D0-86A9-B7C355F174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5695" y="1862744"/>
            <a:ext cx="9294926" cy="2435895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34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421073"/>
            <a:ext cx="5880365" cy="1501435"/>
          </a:xfrm>
        </p:spPr>
        <p:txBody>
          <a:bodyPr lIns="50397" tIns="0" rIns="50397" bIns="0" anchor="b" anchorCtr="0"/>
          <a:lstStyle>
            <a:lvl1pPr algn="l">
              <a:lnSpc>
                <a:spcPts val="5512"/>
              </a:lnSpc>
              <a:defRPr sz="51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3924923"/>
            <a:ext cx="5880365" cy="1083671"/>
          </a:xfrm>
        </p:spPr>
        <p:txBody>
          <a:bodyPr tIns="0" rIns="50397" bIns="0" anchor="t" anchorCtr="0"/>
          <a:lstStyle>
            <a:lvl1pPr marL="0" indent="0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16" y="4486205"/>
            <a:ext cx="6106129" cy="1280945"/>
          </a:xfrm>
        </p:spPr>
        <p:txBody>
          <a:bodyPr tIns="0" bIns="0" anchor="b"/>
          <a:lstStyle>
            <a:lvl1pPr algn="l">
              <a:lnSpc>
                <a:spcPts val="5071"/>
              </a:lnSpc>
              <a:defRPr sz="51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721378" y="490728"/>
            <a:ext cx="5971036" cy="400158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945530" y="697359"/>
            <a:ext cx="5522733" cy="35883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1605" y="5766106"/>
            <a:ext cx="6099702" cy="953605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4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2" y="1912670"/>
            <a:ext cx="3931444" cy="447105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defRPr sz="2000"/>
            </a:lvl6pPr>
            <a:lvl7pPr marL="2525108" indent="-379729">
              <a:defRPr sz="2000"/>
            </a:lvl7pPr>
            <a:lvl8pPr marL="2525108" indent="-379729">
              <a:defRPr sz="2000"/>
            </a:lvl8pPr>
            <a:lvl9pPr marL="2525108" indent="-379729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912670"/>
            <a:ext cx="3931444" cy="447105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525108" indent="-379729">
              <a:defRPr sz="2000"/>
            </a:lvl6pPr>
            <a:lvl7pPr marL="2525108" indent="-379729">
              <a:defRPr sz="2000"/>
            </a:lvl7pPr>
            <a:lvl8pPr marL="2525108" indent="-379729">
              <a:defRPr sz="2000"/>
            </a:lvl8pPr>
            <a:lvl9pPr marL="2525108" indent="-379729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5FA-4D64-4F99-B2FE-E30D43BBC9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819" y="1564589"/>
            <a:ext cx="3528219" cy="643790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285" y="2397397"/>
            <a:ext cx="3931444" cy="398632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525108" indent="-379729">
              <a:defRPr sz="1800"/>
            </a:lvl6pPr>
            <a:lvl7pPr marL="2525108" indent="-379729">
              <a:defRPr sz="1800"/>
            </a:lvl7pPr>
            <a:lvl8pPr marL="2525108" indent="-379729">
              <a:defRPr sz="1800"/>
            </a:lvl8pPr>
            <a:lvl9pPr marL="2525108" indent="-379729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255" y="1564589"/>
            <a:ext cx="3528219" cy="643790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2459" y="2397397"/>
            <a:ext cx="3931444" cy="398632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525108" indent="-379729">
              <a:defRPr sz="1800"/>
            </a:lvl6pPr>
            <a:lvl7pPr marL="2525108" indent="-379729">
              <a:defRPr sz="1800"/>
            </a:lvl7pPr>
            <a:lvl8pPr marL="2525108" indent="-379729">
              <a:defRPr sz="1800"/>
            </a:lvl8pPr>
            <a:lvl9pPr marL="2525108" indent="-379729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9D89-7DAC-482A-A1DD-131397FB7D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69" y="2091136"/>
            <a:ext cx="3559721" cy="157493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505" y="2091136"/>
            <a:ext cx="3559721" cy="157493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69" y="2091136"/>
            <a:ext cx="3559721" cy="157493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505" y="2091136"/>
            <a:ext cx="3559721" cy="157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3" y="1912668"/>
            <a:ext cx="8064500" cy="211670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08063" y="4267017"/>
            <a:ext cx="8064500" cy="211670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8063" y="554727"/>
            <a:ext cx="8062750" cy="957208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3" y="1912668"/>
            <a:ext cx="8062750" cy="4471057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8408" y="6960524"/>
            <a:ext cx="1428089" cy="29221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6451" y="6950973"/>
            <a:ext cx="4098800" cy="28580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1808" y="6036383"/>
            <a:ext cx="1634966" cy="93900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90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399A6C2-FC4C-4CE2-8B90-F6F1599111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</p:sldLayoutIdLst>
  <p:txStyles>
    <p:titleStyle>
      <a:lvl1pPr algn="ctr" defTabSz="1007943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0971" indent="-510971" algn="l" defTabSz="1007943" rtl="0" eaLnBrk="1" latinLnBrk="0" hangingPunct="1">
        <a:spcBef>
          <a:spcPts val="2205"/>
        </a:spcBef>
        <a:buSzPct val="90000"/>
        <a:buFontTx/>
        <a:buBlip>
          <a:blip r:embed="rId22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indent="-503972" algn="l" defTabSz="1007943" rtl="0" eaLnBrk="1" latinLnBrk="0" hangingPunct="1">
        <a:spcBef>
          <a:spcPts val="661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4172" indent="-376229" algn="l" defTabSz="1007943" rtl="0" eaLnBrk="1" latinLnBrk="0" hangingPunct="1">
        <a:spcBef>
          <a:spcPts val="661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401" indent="-376229" algn="l" defTabSz="1007943" rtl="0" eaLnBrk="1" latinLnBrk="0" hangingPunct="1">
        <a:spcBef>
          <a:spcPts val="661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6630" indent="-376229" algn="l" defTabSz="1007943" rtl="0" eaLnBrk="1" latinLnBrk="0" hangingPunct="1">
        <a:spcBef>
          <a:spcPts val="661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08" indent="-379729" algn="l" defTabSz="1007943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894337" indent="-379729" algn="l" defTabSz="1007943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274066" indent="-379729" algn="l" defTabSz="1007943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652044" indent="-379729" algn="l" defTabSz="1007943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Characteristics of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72709" name="Picture 5" descr="topic4_ecol&amp;evol_img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4" y="2027238"/>
            <a:ext cx="9286875" cy="46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sz="3200"/>
              <a:t>The marking </a:t>
            </a:r>
            <a:r>
              <a:rPr lang="en-GB" sz="3200" b="1"/>
              <a:t>must not</a:t>
            </a:r>
            <a:r>
              <a:rPr lang="en-GB" sz="3200"/>
              <a:t> :</a:t>
            </a:r>
          </a:p>
          <a:p>
            <a:pPr lvl="1"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sz="3200"/>
              <a:t>harm the individual, </a:t>
            </a:r>
          </a:p>
          <a:p>
            <a:pPr lvl="1"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sz="3200"/>
              <a:t>prevent it from going about daily activities or </a:t>
            </a:r>
          </a:p>
          <a:p>
            <a:pPr lvl="1"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sz="3200"/>
              <a:t>make it more easily caught a second time</a:t>
            </a:r>
            <a:r>
              <a:rPr lang="en-GB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04031" y="731838"/>
            <a:ext cx="9072563" cy="602112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b="1" dirty="0"/>
              <a:t>Habitat:</a:t>
            </a:r>
            <a:r>
              <a:rPr lang="en-GB" dirty="0"/>
              <a:t> the place where an organism lives</a:t>
            </a:r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b="1" dirty="0"/>
              <a:t>Species:</a:t>
            </a:r>
            <a:r>
              <a:rPr lang="en-GB" dirty="0"/>
              <a:t> organisms that resemble one another </a:t>
            </a:r>
            <a:r>
              <a:rPr lang="en-GB" dirty="0" smtClean="0"/>
              <a:t>(in </a:t>
            </a:r>
            <a:r>
              <a:rPr lang="en-GB" dirty="0"/>
              <a:t>appearance, behaviour, chemistry and genetic </a:t>
            </a:r>
            <a:r>
              <a:rPr lang="en-GB" dirty="0" smtClean="0"/>
              <a:t>makeup) </a:t>
            </a:r>
            <a:r>
              <a:rPr lang="en-GB" b="1" dirty="0"/>
              <a:t>and </a:t>
            </a:r>
            <a:r>
              <a:rPr lang="en-GB" dirty="0"/>
              <a:t>that have the ability to interbreed with each other under natural conditions </a:t>
            </a:r>
            <a:r>
              <a:rPr lang="en-GB" dirty="0" smtClean="0"/>
              <a:t>to produce </a:t>
            </a:r>
            <a:r>
              <a:rPr lang="en-GB" dirty="0"/>
              <a:t>viable </a:t>
            </a:r>
            <a:r>
              <a:rPr lang="en-GB" dirty="0" smtClean="0"/>
              <a:t>offspring.</a:t>
            </a:r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b="1" dirty="0" smtClean="0"/>
              <a:t>Population Size: </a:t>
            </a:r>
            <a:r>
              <a:rPr lang="en-GB" dirty="0" smtClean="0"/>
              <a:t>the estimated total number of </a:t>
            </a:r>
            <a:r>
              <a:rPr lang="en-GB" dirty="0" err="1" smtClean="0"/>
              <a:t>organisims</a:t>
            </a:r>
            <a:endParaRPr lang="en-GB" dirty="0"/>
          </a:p>
        </p:txBody>
      </p:sp>
      <p:pic>
        <p:nvPicPr>
          <p:cNvPr id="3078" name="Picture 6" descr="Habita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922838"/>
            <a:ext cx="3138488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lar-bears-habitat_95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970464"/>
            <a:ext cx="3505200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d9GcRiRTzyNcBFlBmTNo2QjzPa1xvEcEpRAb5TePAOJtCnv4ZQqu6Uow&amp;t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4618038"/>
            <a:ext cx="1479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274637"/>
            <a:ext cx="9075738" cy="7162800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b="1" dirty="0"/>
              <a:t>Population Density</a:t>
            </a:r>
            <a:r>
              <a:rPr lang="en-GB" dirty="0"/>
              <a:t> (D) is calculated by dividing the </a:t>
            </a:r>
            <a:r>
              <a:rPr lang="en-GB" u="sng" dirty="0"/>
              <a:t>population size</a:t>
            </a:r>
            <a:r>
              <a:rPr lang="en-GB" dirty="0"/>
              <a:t> or number of individuals (N) by the </a:t>
            </a:r>
            <a:r>
              <a:rPr lang="en-GB" u="sng" dirty="0"/>
              <a:t>space</a:t>
            </a:r>
            <a:r>
              <a:rPr lang="en-GB" dirty="0"/>
              <a:t> occupied by that population (S). </a:t>
            </a:r>
            <a:endParaRPr lang="en-GB" dirty="0" smtClean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 smtClean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 smtClean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 smtClean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 smtClean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 smtClean="0"/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dirty="0" smtClean="0"/>
              <a:t>Usually smaller organisms have much greater population densities than larger organisms. (Ex. 350 field mice per hectare in Algonquin Park vs. 0.8 moose per hectare)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68513" y="1703100"/>
            <a:ext cx="2895600" cy="121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hangingPunct="0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hangingPunct="0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hangingPunct="0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hangingPunct="0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hangingPunct="0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1535113" indent="-21590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1992313" indent="-21590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2449513" indent="-21590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2906713" indent="-21590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305" hangingPunct="1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	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</a:rPr>
              <a:t>D =  </a:t>
            </a:r>
            <a:r>
              <a:rPr lang="en-US" sz="3600" b="1" u="sng" dirty="0">
                <a:solidFill>
                  <a:schemeClr val="tx1"/>
                </a:solidFill>
                <a:latin typeface="Arial" pitchFamily="34" charset="0"/>
              </a:rPr>
              <a:t>N</a:t>
            </a:r>
          </a:p>
          <a:p>
            <a:pPr defTabSz="914305" hangingPunct="1">
              <a:lnSpc>
                <a:spcPct val="100000"/>
              </a:lnSpc>
              <a:buClrTx/>
              <a:buSzTx/>
            </a:pPr>
            <a:r>
              <a:rPr lang="en-US" sz="3600" b="1" i="1" dirty="0">
                <a:solidFill>
                  <a:schemeClr val="tx1"/>
                </a:solidFill>
                <a:latin typeface="Arial" pitchFamily="34" charset="0"/>
              </a:rPr>
              <a:t>	        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</a:rPr>
              <a:t>S</a:t>
            </a:r>
          </a:p>
        </p:txBody>
      </p:sp>
      <p:pic>
        <p:nvPicPr>
          <p:cNvPr id="4102" name="Picture 6" descr="Population_density_onta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547813"/>
            <a:ext cx="3671888" cy="367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moo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79" y="3691404"/>
            <a:ext cx="1773667" cy="16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Nd9GcR2vChytKpcYQ2ndGoc-LQE06PhoofAzFIcInS_nfZTta9pIqO8z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4" y="3548086"/>
            <a:ext cx="1409492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Crude Density:  pop density measured in terms of # of organisms of the same species within the total area of the entire habitat.</a:t>
            </a:r>
          </a:p>
          <a:p>
            <a:r>
              <a:rPr lang="en-US" dirty="0" smtClean="0"/>
              <a:t>Ecological Density:  pop density measured in terms of the # of individuals of the same species per unit area or volume actually used by the individuals.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6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-12700"/>
            <a:ext cx="8318500" cy="1430337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/>
          <a:p>
            <a:pPr defTabSz="457152">
              <a:lnSpc>
                <a:spcPct val="95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2121" algn="l"/>
                <a:tab pos="3142924" algn="l"/>
                <a:tab pos="3592141" algn="l"/>
                <a:tab pos="4039770" algn="l"/>
                <a:tab pos="4490573" algn="l"/>
                <a:tab pos="4939788" algn="l"/>
                <a:tab pos="5389005" algn="l"/>
                <a:tab pos="5836633" algn="l"/>
                <a:tab pos="6287437" algn="l"/>
                <a:tab pos="6736651" algn="l"/>
                <a:tab pos="7184280" algn="l"/>
                <a:tab pos="7633497" algn="l"/>
                <a:tab pos="8084300" algn="l"/>
                <a:tab pos="8533515" algn="l"/>
                <a:tab pos="8981144" algn="l"/>
              </a:tabLst>
            </a:pPr>
            <a:r>
              <a:rPr lang="en-GB" sz="5400" b="1" dirty="0"/>
              <a:t>Population Dispersion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103312"/>
            <a:ext cx="9075738" cy="5267326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0168" indent="-323816" defTabSz="457152"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dirty="0" smtClean="0"/>
              <a:t>the </a:t>
            </a:r>
            <a:r>
              <a:rPr lang="en-GB" dirty="0"/>
              <a:t>pattern in</a:t>
            </a:r>
            <a:r>
              <a:rPr lang="en-GB" b="1" dirty="0"/>
              <a:t> </a:t>
            </a:r>
            <a:r>
              <a:rPr lang="en-GB" dirty="0"/>
              <a:t>which individuals are dispersed throughout a specific area.  </a:t>
            </a:r>
            <a:endParaRPr lang="en-GB" dirty="0" smtClean="0"/>
          </a:p>
          <a:p>
            <a:pPr marL="430168" indent="-323816" defTabSz="457152"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dirty="0" smtClean="0"/>
              <a:t>There  </a:t>
            </a:r>
            <a:r>
              <a:rPr lang="en-GB" dirty="0"/>
              <a:t>are 3 general types:</a:t>
            </a:r>
          </a:p>
          <a:p>
            <a:pPr marL="430168" indent="-323816" defTabSz="457152">
              <a:lnSpc>
                <a:spcPct val="95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/>
          </a:p>
        </p:txBody>
      </p:sp>
      <p:pic>
        <p:nvPicPr>
          <p:cNvPr id="64521" name="Picture 9" descr="http://www.harding.edu/plummer/biostats/images/dispers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35624" b="29524"/>
          <a:stretch/>
        </p:blipFill>
        <p:spPr bwMode="auto">
          <a:xfrm>
            <a:off x="1154112" y="2865436"/>
            <a:ext cx="7304297" cy="21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23" name="Picture 11" descr="http://www.geo.arizona.edu/Antevs/nats104/00lect21disprsn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13111" r="32861"/>
          <a:stretch/>
        </p:blipFill>
        <p:spPr bwMode="auto">
          <a:xfrm>
            <a:off x="3606727" y="5303837"/>
            <a:ext cx="2043185" cy="20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www.geo.arizona.edu/Antevs/nats104/00lect21disprsn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0" r="66431"/>
          <a:stretch/>
        </p:blipFill>
        <p:spPr bwMode="auto">
          <a:xfrm>
            <a:off x="6183313" y="5324619"/>
            <a:ext cx="2043185" cy="20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://www.geo.arizona.edu/Antevs/nats104/00lect21disprsn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9" t="11351"/>
          <a:stretch/>
        </p:blipFill>
        <p:spPr bwMode="auto">
          <a:xfrm>
            <a:off x="1154113" y="5303838"/>
            <a:ext cx="2000104" cy="20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350837"/>
            <a:ext cx="9075738" cy="6410326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b="1" dirty="0"/>
              <a:t>Clumped Dispersion</a:t>
            </a:r>
            <a:r>
              <a:rPr lang="en-GB" dirty="0"/>
              <a:t>: organisms are densely populated in areas of the habitat with </a:t>
            </a:r>
            <a:r>
              <a:rPr lang="en-GB" u="sng" dirty="0"/>
              <a:t>favourable conditions for survival</a:t>
            </a:r>
            <a:r>
              <a:rPr lang="en-GB" dirty="0"/>
              <a:t>, usually around resources (most populations exhibit this...cattails growing at the edges of ponds, fish</a:t>
            </a:r>
            <a:r>
              <a:rPr lang="en-GB" b="1" dirty="0"/>
              <a:t> </a:t>
            </a:r>
            <a:r>
              <a:rPr lang="en-GB" dirty="0"/>
              <a:t>swimming in schools...)</a:t>
            </a:r>
          </a:p>
        </p:txBody>
      </p:sp>
      <p:pic>
        <p:nvPicPr>
          <p:cNvPr id="7172" name="Picture 4" descr="300px-Distribu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7" r="1888" b="8720"/>
          <a:stretch>
            <a:fillRect/>
          </a:stretch>
        </p:blipFill>
        <p:spPr bwMode="auto">
          <a:xfrm>
            <a:off x="3821113" y="4684714"/>
            <a:ext cx="2590800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00lect21disprs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r="66183"/>
          <a:stretch>
            <a:fillRect/>
          </a:stretch>
        </p:blipFill>
        <p:spPr bwMode="auto">
          <a:xfrm>
            <a:off x="6945313" y="4313239"/>
            <a:ext cx="2706688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4824" y="731837"/>
            <a:ext cx="9412288" cy="6029326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b="1" dirty="0"/>
              <a:t>Uniform Dispersion</a:t>
            </a:r>
            <a:r>
              <a:rPr lang="en-GB" dirty="0"/>
              <a:t>: individuals are evenly distributed throughout the habitat. Occurs when individuals set up territories </a:t>
            </a:r>
            <a:r>
              <a:rPr lang="en-GB" dirty="0" smtClean="0"/>
              <a:t>(</a:t>
            </a:r>
            <a:r>
              <a:rPr lang="en-GB" dirty="0" err="1" smtClean="0"/>
              <a:t>eg</a:t>
            </a:r>
            <a:r>
              <a:rPr lang="en-GB" dirty="0" smtClean="0"/>
              <a:t>. Penguins</a:t>
            </a:r>
            <a:r>
              <a:rPr lang="en-GB" dirty="0"/>
              <a:t>).</a:t>
            </a:r>
          </a:p>
          <a:p>
            <a:pPr>
              <a:lnSpc>
                <a:spcPct val="95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endParaRPr lang="en-GB" dirty="0"/>
          </a:p>
        </p:txBody>
      </p:sp>
      <p:pic>
        <p:nvPicPr>
          <p:cNvPr id="8196" name="Picture 4" descr="300px-Distribu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7" b="3226"/>
          <a:stretch>
            <a:fillRect/>
          </a:stretch>
        </p:blipFill>
        <p:spPr bwMode="auto">
          <a:xfrm>
            <a:off x="6564313" y="3779838"/>
            <a:ext cx="2743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00lect21disprs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r="32408"/>
          <a:stretch>
            <a:fillRect/>
          </a:stretch>
        </p:blipFill>
        <p:spPr bwMode="auto">
          <a:xfrm>
            <a:off x="3287713" y="3703639"/>
            <a:ext cx="2743200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655637"/>
            <a:ext cx="9075738" cy="6105526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0168" indent="-323816" defTabSz="457152"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b="1" dirty="0"/>
              <a:t>Random Dispersion</a:t>
            </a:r>
            <a:r>
              <a:rPr lang="en-GB" dirty="0"/>
              <a:t>: occurs when the </a:t>
            </a:r>
            <a:r>
              <a:rPr lang="en-GB" i="1" dirty="0"/>
              <a:t>habitat</a:t>
            </a:r>
            <a:r>
              <a:rPr lang="en-GB" dirty="0"/>
              <a:t> is particularly uniform and interactions with other members of the same species do not affect distribution.  This is fairly rare in nature, </a:t>
            </a:r>
            <a:r>
              <a:rPr lang="en-GB" dirty="0" err="1" smtClean="0"/>
              <a:t>eg</a:t>
            </a:r>
            <a:r>
              <a:rPr lang="en-GB" dirty="0" smtClean="0"/>
              <a:t>. some </a:t>
            </a:r>
            <a:r>
              <a:rPr lang="en-GB" dirty="0"/>
              <a:t>tropical trees.</a:t>
            </a:r>
          </a:p>
        </p:txBody>
      </p:sp>
      <p:pic>
        <p:nvPicPr>
          <p:cNvPr id="66564" name="Picture 4" descr="300px-Distribu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r="33018" b="11139"/>
          <a:stretch>
            <a:fillRect/>
          </a:stretch>
        </p:blipFill>
        <p:spPr bwMode="auto">
          <a:xfrm>
            <a:off x="3363913" y="4313238"/>
            <a:ext cx="2819400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00lect21disprs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/>
          <a:stretch>
            <a:fillRect/>
          </a:stretch>
        </p:blipFill>
        <p:spPr bwMode="auto">
          <a:xfrm>
            <a:off x="6792913" y="4008439"/>
            <a:ext cx="2598738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134939"/>
            <a:ext cx="8318500" cy="1430337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/>
          <a:p>
            <a:pPr algn="l">
              <a:lnSpc>
                <a:spcPct val="95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2121" algn="l"/>
                <a:tab pos="3142924" algn="l"/>
                <a:tab pos="3592141" algn="l"/>
                <a:tab pos="4039770" algn="l"/>
                <a:tab pos="4490573" algn="l"/>
                <a:tab pos="4939788" algn="l"/>
                <a:tab pos="5389005" algn="l"/>
                <a:tab pos="5836633" algn="l"/>
                <a:tab pos="6287437" algn="l"/>
                <a:tab pos="6736651" algn="l"/>
                <a:tab pos="7184280" algn="l"/>
                <a:tab pos="7633497" algn="l"/>
                <a:tab pos="8084300" algn="l"/>
                <a:tab pos="8533515" algn="l"/>
                <a:tab pos="8981144" algn="l"/>
              </a:tabLst>
            </a:pPr>
            <a:r>
              <a:rPr lang="en-GB" sz="4400" dirty="0" smtClean="0"/>
              <a:t>Mark</a:t>
            </a:r>
            <a:r>
              <a:rPr lang="en-GB" sz="4400" dirty="0"/>
              <a:t>-recapture Sampling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1341437"/>
            <a:ext cx="9075738" cy="4865688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sz="2800" dirty="0"/>
              <a:t>A common sampling technique for </a:t>
            </a:r>
            <a:r>
              <a:rPr lang="en-GB" sz="2800" u="sng" dirty="0"/>
              <a:t>mobile</a:t>
            </a:r>
            <a:r>
              <a:rPr lang="en-GB" sz="2800" dirty="0"/>
              <a:t> or </a:t>
            </a:r>
            <a:r>
              <a:rPr lang="en-GB" sz="2800" u="sng" dirty="0"/>
              <a:t>dangerous</a:t>
            </a:r>
            <a:r>
              <a:rPr lang="en-GB" sz="2800" dirty="0"/>
              <a:t> populations is </a:t>
            </a:r>
            <a:r>
              <a:rPr lang="en-GB" sz="2800" b="1" dirty="0"/>
              <a:t>mark-recapture.</a:t>
            </a:r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sz="2800" dirty="0"/>
              <a:t>Biologists trap/tranquilize/catch a number of individuals of a population, mark them and then release them back into their habitat.  </a:t>
            </a:r>
          </a:p>
          <a:p>
            <a:pPr>
              <a:lnSpc>
                <a:spcPct val="95000"/>
              </a:lnSpc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7398" algn="l"/>
                <a:tab pos="4938201" algn="l"/>
                <a:tab pos="5387416" algn="l"/>
                <a:tab pos="5835045" algn="l"/>
                <a:tab pos="6284262" algn="l"/>
                <a:tab pos="6735065" algn="l"/>
                <a:tab pos="7184280" algn="l"/>
                <a:tab pos="7631909" algn="l"/>
                <a:tab pos="8082712" algn="l"/>
                <a:tab pos="8531929" algn="l"/>
                <a:tab pos="8979557" algn="l"/>
              </a:tabLst>
            </a:pPr>
            <a:r>
              <a:rPr lang="en-GB" sz="2800" dirty="0"/>
              <a:t>A short time later they catch a second sample of the population and use the ratio of the marked recaptures to the unmarked captures to estimate the population size.</a:t>
            </a:r>
          </a:p>
        </p:txBody>
      </p:sp>
      <p:pic>
        <p:nvPicPr>
          <p:cNvPr id="12295" name="Picture 7" descr="http://www.csmonitor.com/var/ezflow_site/storage/images/media/images/0802-list-russia-putin-polar-bear/10563235-1-eng-US/0802-LIST-russia-putin-polar-bear_full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278437"/>
            <a:ext cx="3124199" cy="20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t3.gstatic.com/images?q=tbn:ANd9GcTfwG9-aS5Wid0xq_G5jtItDvs_jcNRvTAXF4B7Rjq2ajplalGUsoQGa6T8d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2" y="4846637"/>
            <a:ext cx="1643269" cy="24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4DF21E71F9941BFA218F0B3E441D0" ma:contentTypeVersion="" ma:contentTypeDescription="Create a new document." ma:contentTypeScope="" ma:versionID="f42342304f6e7e855bd9d4224c78c8d5">
  <xsd:schema xmlns:xsd="http://www.w3.org/2001/XMLSchema" xmlns:xs="http://www.w3.org/2001/XMLSchema" xmlns:p="http://schemas.microsoft.com/office/2006/metadata/properties" xmlns:ns2="d70f112d-529d-4f5a-9a4f-0c659889fce6" targetNamespace="http://schemas.microsoft.com/office/2006/metadata/properties" ma:root="true" ma:fieldsID="d9c39395d4f490a8128eb320a9ecd8ae" ns2:_="">
    <xsd:import namespace="d70f112d-529d-4f5a-9a4f-0c659889fc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f112d-529d-4f5a-9a4f-0c659889fc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5D00D7-813D-4C61-8C70-4B1E70146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5F15C5-C27A-4481-BC3E-963C25E235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810DF3-FECB-49EB-8DF7-D2DD749235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f112d-529d-4f5a-9a4f-0c659889f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382</TotalTime>
  <Words>379</Words>
  <Application>Microsoft Office PowerPoint</Application>
  <PresentationFormat>Custom</PresentationFormat>
  <Paragraphs>34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Goudy Old Style</vt:lpstr>
      <vt:lpstr>Impact</vt:lpstr>
      <vt:lpstr>Rockwell</vt:lpstr>
      <vt:lpstr>StarSymbol</vt:lpstr>
      <vt:lpstr>Times New Roman</vt:lpstr>
      <vt:lpstr>Inkwell</vt:lpstr>
      <vt:lpstr>Characteristics of Populations</vt:lpstr>
      <vt:lpstr>PowerPoint Presentation</vt:lpstr>
      <vt:lpstr>PowerPoint Presentation</vt:lpstr>
      <vt:lpstr>PowerPoint Presentation</vt:lpstr>
      <vt:lpstr>Population Dispersion</vt:lpstr>
      <vt:lpstr>PowerPoint Presentation</vt:lpstr>
      <vt:lpstr>PowerPoint Presentation</vt:lpstr>
      <vt:lpstr>PowerPoint Presentation</vt:lpstr>
      <vt:lpstr>Mark-recapture Sampling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POPULATIONS</dc:title>
  <dc:creator>Mason</dc:creator>
  <dc:description>Lilac title area and left border with three blue-green accent elements on left border, gray background</dc:description>
  <cp:lastModifiedBy>Richard Ochran</cp:lastModifiedBy>
  <cp:revision>24</cp:revision>
  <dcterms:modified xsi:type="dcterms:W3CDTF">2015-11-18T14:18:50Z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0x0101004C64DF21E71F9941BFA218F0B3E441D0</vt:lpwstr>
  </property>
</Properties>
</file>